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1" r:id="rId2"/>
    <p:sldId id="270" r:id="rId3"/>
    <p:sldId id="294" r:id="rId4"/>
    <p:sldId id="296" r:id="rId5"/>
    <p:sldId id="292" r:id="rId6"/>
    <p:sldId id="295" r:id="rId7"/>
    <p:sldId id="307" r:id="rId8"/>
    <p:sldId id="308" r:id="rId9"/>
    <p:sldId id="309" r:id="rId10"/>
    <p:sldId id="310" r:id="rId11"/>
    <p:sldId id="297" r:id="rId12"/>
    <p:sldId id="300" r:id="rId13"/>
    <p:sldId id="298" r:id="rId14"/>
    <p:sldId id="304" r:id="rId15"/>
    <p:sldId id="305" r:id="rId16"/>
    <p:sldId id="306" r:id="rId17"/>
    <p:sldId id="302" r:id="rId18"/>
    <p:sldId id="28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D60"/>
    <a:srgbClr val="3D4C51"/>
    <a:srgbClr val="425358"/>
    <a:srgbClr val="5C737A"/>
    <a:srgbClr val="718EA0"/>
    <a:srgbClr val="6C899B"/>
    <a:srgbClr val="F3F9FB"/>
    <a:srgbClr val="F9FCFD"/>
    <a:srgbClr val="23B0C3"/>
    <a:srgbClr val="146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511" autoAdjust="0"/>
  </p:normalViewPr>
  <p:slideViewPr>
    <p:cSldViewPr snapToGrid="0" showGuides="1">
      <p:cViewPr varScale="1">
        <p:scale>
          <a:sx n="103" d="100"/>
          <a:sy n="103" d="100"/>
        </p:scale>
        <p:origin x="344" y="5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923E9-0F72-4805-958E-BDDF7B656DAD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4D2EC-09C5-4D69-A863-B8BE5F16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1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4D2EC-09C5-4D69-A863-B8BE5F16CE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7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4D2EC-09C5-4D69-A863-B8BE5F16CE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32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4D2EC-09C5-4D69-A863-B8BE5F16CE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Macro-Enabled_Worksheet.xlsm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835336" y="1346538"/>
            <a:ext cx="2609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 err="1">
                <a:solidFill>
                  <a:schemeClr val="bg1"/>
                </a:solidFill>
              </a:rPr>
              <a:t>VisitViet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1057632" y="2905780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20201581 </a:t>
            </a:r>
            <a:r>
              <a:rPr lang="ko-KR" altLang="en-US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배혜리</a:t>
            </a:r>
            <a:endParaRPr lang="en-US" altLang="ko-KR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20221396 </a:t>
            </a:r>
            <a:r>
              <a:rPr lang="ko-KR" altLang="en-US" sz="1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정하성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현재 상황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3468216" y="686089"/>
            <a:ext cx="435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하성 </a:t>
            </a:r>
            <a:r>
              <a:rPr lang="en-US" altLang="ko-KR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2400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트립어드바이저</a:t>
            </a: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수집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491F53-A942-1163-4737-ECD8E808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382" y="1547863"/>
            <a:ext cx="6456274" cy="4685030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C9FCD5DE-7492-FF46-CBE7-218A396A66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146806"/>
              </p:ext>
            </p:extLst>
          </p:nvPr>
        </p:nvGraphicFramePr>
        <p:xfrm>
          <a:off x="1812925" y="4479925"/>
          <a:ext cx="9175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8000" imgH="775080" progId="Excel.SheetMacroEnabled.12">
                  <p:embed/>
                </p:oleObj>
              </mc:Choice>
              <mc:Fallback>
                <p:oleObj name="Macro-Enabled Worksheet" showAsIcon="1" r:id="rId4" imgW="918000" imgH="775080" progId="Excel.SheetMacroEnabled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C9FCD5DE-7492-FF46-CBE7-218A396A66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2925" y="4479925"/>
                        <a:ext cx="917575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1B27314-F958-855B-DE16-F5D791F8359D}"/>
              </a:ext>
            </a:extLst>
          </p:cNvPr>
          <p:cNvSpPr txBox="1"/>
          <p:nvPr/>
        </p:nvSpPr>
        <p:spPr>
          <a:xfrm>
            <a:off x="541012" y="3203511"/>
            <a:ext cx="2546204" cy="1036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Crawling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결과</a:t>
            </a: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(1810 X 10)</a:t>
            </a: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817C64-6795-FA85-51EF-FC0B07D48668}"/>
              </a:ext>
            </a:extLst>
          </p:cNvPr>
          <p:cNvCxnSpPr/>
          <p:nvPr/>
        </p:nvCxnSpPr>
        <p:spPr>
          <a:xfrm>
            <a:off x="3155950" y="3740150"/>
            <a:ext cx="844550" cy="0"/>
          </a:xfrm>
          <a:prstGeom prst="straightConnector1">
            <a:avLst/>
          </a:prstGeom>
          <a:ln w="76200">
            <a:solidFill>
              <a:srgbClr val="224D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1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현재 상황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3419626" y="686089"/>
            <a:ext cx="5352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혜리 </a:t>
            </a:r>
            <a:r>
              <a:rPr lang="en-US" altLang="ko-KR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400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추천 알고리즘 개발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CB7F6-229E-4CAF-82D4-731569EC941F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62D7A-86CF-4865-876F-6DC9E3AA25D3}"/>
              </a:ext>
            </a:extLst>
          </p:cNvPr>
          <p:cNvSpPr txBox="1"/>
          <p:nvPr/>
        </p:nvSpPr>
        <p:spPr>
          <a:xfrm>
            <a:off x="1900517" y="1997579"/>
            <a:ext cx="8390965" cy="378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리뷰 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	1-1.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형태소 분석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konlpy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 -&gt;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명사 분류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핵심 키워드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	2-1.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음식집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상세페이지에 들어갈 핵심 키워드 단어 추출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비슷한 음식점끼리 군집화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	3-1.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다양한 속성 고려하여 통합적으로 비슷한 음식점끼리 군집화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	3-2.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속성별로 나누어서 군집화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556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682694" y="603196"/>
            <a:ext cx="282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 </a:t>
            </a:r>
            <a:r>
              <a:rPr lang="ko-KR" altLang="en-US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핵심 키워드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CB7F6-229E-4CAF-82D4-731569EC941F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D46A1-223E-4C8C-899B-D06E7E05AFF0}"/>
              </a:ext>
            </a:extLst>
          </p:cNvPr>
          <p:cNvSpPr txBox="1"/>
          <p:nvPr/>
        </p:nvSpPr>
        <p:spPr>
          <a:xfrm>
            <a:off x="2002063" y="607013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키워드 추출  라이브러리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7EBD5-EC2E-4488-8BF8-B4C5A94CC202}"/>
              </a:ext>
            </a:extLst>
          </p:cNvPr>
          <p:cNvSpPr txBox="1"/>
          <p:nvPr/>
        </p:nvSpPr>
        <p:spPr>
          <a:xfrm>
            <a:off x="7717914" y="5983866"/>
            <a:ext cx="1502334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TF-IDF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 </a:t>
            </a:r>
            <a:endParaRPr lang="en-US" altLang="ko-KR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F7840B-D118-484E-8B23-E54B8758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31" y="1626006"/>
            <a:ext cx="3699933" cy="41478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56C13B-A725-4D92-80DE-3758D937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6006"/>
            <a:ext cx="4520384" cy="4334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3EF971-BFC2-41B8-9059-117AE233B54D}"/>
              </a:ext>
            </a:extLst>
          </p:cNvPr>
          <p:cNvSpPr txBox="1"/>
          <p:nvPr/>
        </p:nvSpPr>
        <p:spPr>
          <a:xfrm>
            <a:off x="3747910" y="641425"/>
            <a:ext cx="5734755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시각화</a:t>
            </a:r>
            <a:r>
              <a:rPr lang="en-US" altLang="ko-KR" sz="1400" dirty="0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고려</a:t>
            </a:r>
            <a:endParaRPr lang="en-US" altLang="ko-KR" sz="1400" dirty="0">
              <a:solidFill>
                <a:srgbClr val="42535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명사 이외의 방법도 </a:t>
            </a:r>
            <a:r>
              <a:rPr lang="ko-KR" altLang="en-US" sz="1400" dirty="0" err="1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생각해봄</a:t>
            </a:r>
            <a:r>
              <a:rPr lang="ko-KR" altLang="en-US" sz="1400" dirty="0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(LDA, </a:t>
            </a:r>
            <a:r>
              <a:rPr lang="en-US" altLang="ko-KR" sz="1400" dirty="0" err="1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ChatGPT</a:t>
            </a:r>
            <a:r>
              <a:rPr lang="en-US" altLang="ko-KR" sz="1400" dirty="0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. .)</a:t>
            </a:r>
            <a:endParaRPr lang="ko-KR" altLang="en-US" sz="1400" dirty="0">
              <a:solidFill>
                <a:srgbClr val="425358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53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819350" y="646226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 </a:t>
            </a:r>
            <a:r>
              <a:rPr lang="ko-KR" altLang="en-US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군집화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CB7F6-229E-4CAF-82D4-731569EC941F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0E3E3B-BB5E-463B-94A5-AEA3C5A3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7" y="2146470"/>
            <a:ext cx="3762026" cy="3429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D46A1-223E-4C8C-899B-D06E7E05AFF0}"/>
              </a:ext>
            </a:extLst>
          </p:cNvPr>
          <p:cNvSpPr txBox="1"/>
          <p:nvPr/>
        </p:nvSpPr>
        <p:spPr>
          <a:xfrm>
            <a:off x="1479416" y="5880770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Doc2Vec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7EBD5-EC2E-4488-8BF8-B4C5A94CC202}"/>
              </a:ext>
            </a:extLst>
          </p:cNvPr>
          <p:cNvSpPr txBox="1"/>
          <p:nvPr/>
        </p:nvSpPr>
        <p:spPr>
          <a:xfrm>
            <a:off x="4966645" y="5651054"/>
            <a:ext cx="2858476" cy="819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코사인 유 사도 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TF-IDF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 </a:t>
            </a:r>
            <a:endParaRPr lang="en-US" altLang="ko-KR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1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다양한 속성에 가중치 다르게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49FC8F-EA28-4DAE-BCC9-370EB048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084" y="1779325"/>
            <a:ext cx="3979964" cy="37968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3EC4DD-7D34-40A9-AE3E-6E7C06629B63}"/>
              </a:ext>
            </a:extLst>
          </p:cNvPr>
          <p:cNvSpPr txBox="1"/>
          <p:nvPr/>
        </p:nvSpPr>
        <p:spPr>
          <a:xfrm>
            <a:off x="8972888" y="5714278"/>
            <a:ext cx="2377575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속성별로 나누어 군집화</a:t>
            </a:r>
            <a:endParaRPr lang="ko-KR" altLang="en-US" sz="1600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5ECBFF-38EB-43F8-8FB7-DFF21E00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217" y="588585"/>
            <a:ext cx="3331629" cy="16658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565005-7871-4C8B-AB29-393F24665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682" y="2202951"/>
            <a:ext cx="3182700" cy="3233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257E28-0B2A-4A7E-851B-7ECBC0FAAD87}"/>
              </a:ext>
            </a:extLst>
          </p:cNvPr>
          <p:cNvSpPr txBox="1"/>
          <p:nvPr/>
        </p:nvSpPr>
        <p:spPr>
          <a:xfrm>
            <a:off x="936262" y="1395058"/>
            <a:ext cx="573475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400" dirty="0">
                <a:solidFill>
                  <a:srgbClr val="42535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우선적으로</a:t>
            </a:r>
          </a:p>
        </p:txBody>
      </p:sp>
    </p:spTree>
    <p:extLst>
      <p:ext uri="{BB962C8B-B14F-4D97-AF65-F5344CB8AC3E}">
        <p14:creationId xmlns:p14="http://schemas.microsoft.com/office/powerpoint/2010/main" val="1015638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729211" y="635507"/>
            <a:ext cx="2358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 </a:t>
            </a:r>
            <a:r>
              <a:rPr lang="ko-KR" altLang="en-US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작업중 </a:t>
            </a:r>
            <a:r>
              <a:rPr lang="en-US" altLang="ko-KR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.</a:t>
            </a:r>
            <a:endParaRPr lang="ko-KR" altLang="en-US" sz="3600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CB7F6-229E-4CAF-82D4-731569EC941F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EC4DD-7D34-40A9-AE3E-6E7C06629B63}"/>
              </a:ext>
            </a:extLst>
          </p:cNvPr>
          <p:cNvSpPr txBox="1"/>
          <p:nvPr/>
        </p:nvSpPr>
        <p:spPr>
          <a:xfrm>
            <a:off x="1011716" y="1458367"/>
            <a:ext cx="4839786" cy="819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임시로 </a:t>
            </a:r>
            <a:r>
              <a:rPr lang="ko-KR" altLang="en-US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블런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강의 데이터셋 이용하여 데이터 </a:t>
            </a:r>
            <a:r>
              <a:rPr lang="ko-KR" altLang="en-US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 </a:t>
            </a:r>
            <a:endParaRPr lang="en-US" altLang="ko-KR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강의 제목 </a:t>
            </a:r>
            <a:r>
              <a:rPr lang="en-US" altLang="ko-KR" sz="1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1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강의 내 모든 텍스트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075C4C-0660-4D47-87BC-0B44BA60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16" y="2502043"/>
            <a:ext cx="4205038" cy="3240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86874-F659-4D23-8A90-9C009E44F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1"/>
          <a:stretch/>
        </p:blipFill>
        <p:spPr>
          <a:xfrm>
            <a:off x="5693448" y="2517405"/>
            <a:ext cx="5486836" cy="32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729211" y="635507"/>
            <a:ext cx="2358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 </a:t>
            </a:r>
            <a:r>
              <a:rPr lang="ko-KR" altLang="en-US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작업중 </a:t>
            </a:r>
            <a:r>
              <a:rPr lang="en-US" altLang="ko-KR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.</a:t>
            </a:r>
            <a:endParaRPr lang="ko-KR" altLang="en-US" sz="3600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CB7F6-229E-4CAF-82D4-731569EC941F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EC4DD-7D34-40A9-AE3E-6E7C06629B63}"/>
              </a:ext>
            </a:extLst>
          </p:cNvPr>
          <p:cNvSpPr txBox="1"/>
          <p:nvPr/>
        </p:nvSpPr>
        <p:spPr>
          <a:xfrm>
            <a:off x="1232291" y="1693425"/>
            <a:ext cx="1521570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 </a:t>
            </a:r>
            <a:r>
              <a:rPr lang="ko-KR" altLang="en-US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완료</a:t>
            </a:r>
            <a:endParaRPr lang="ko-KR" altLang="en-US" sz="1600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BF10E-B4FA-48E6-904E-83E1387B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02" y="2439574"/>
            <a:ext cx="2626783" cy="32767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E94F33-1A45-40BE-B018-8E298A25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627" y="2173130"/>
            <a:ext cx="7699971" cy="38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2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729211" y="635507"/>
            <a:ext cx="2358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 </a:t>
            </a:r>
            <a:r>
              <a:rPr lang="ko-KR" altLang="en-US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작업중 </a:t>
            </a:r>
            <a:r>
              <a:rPr lang="en-US" altLang="ko-KR" sz="3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.</a:t>
            </a:r>
            <a:endParaRPr lang="ko-KR" altLang="en-US" sz="3600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CB7F6-229E-4CAF-82D4-731569EC941F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EC4DD-7D34-40A9-AE3E-6E7C06629B63}"/>
              </a:ext>
            </a:extLst>
          </p:cNvPr>
          <p:cNvSpPr txBox="1"/>
          <p:nvPr/>
        </p:nvSpPr>
        <p:spPr>
          <a:xfrm>
            <a:off x="1055723" y="1484477"/>
            <a:ext cx="1109599" cy="404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W2V </a:t>
            </a:r>
            <a:r>
              <a:rPr lang="ko-KR" altLang="en-US" sz="1600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수정중</a:t>
            </a:r>
            <a:r>
              <a:rPr lang="ko-KR" altLang="en-US" sz="16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D7EA26-5A8F-4F2B-8D93-733583598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34" y="2110781"/>
            <a:ext cx="4250627" cy="16643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09EDB5-D3CA-47AE-8C7F-88A78D76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34" y="3920359"/>
            <a:ext cx="4250627" cy="24516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3641D5-0241-4D67-A338-733A354D3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596" y="1629747"/>
            <a:ext cx="5655161" cy="45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9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이후 개발 일정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2209952" y="1706262"/>
            <a:ext cx="715772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 후 </a:t>
            </a:r>
            <a:endParaRPr lang="en-US" altLang="ko-KR" sz="2400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-&gt;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웹에서 요구하는 형식에 맞추어 봄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군집화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키워드 추출 등 작업 진행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CB7F6-229E-4CAF-82D4-731569EC941F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3B9CA-9C3D-4EB2-B93D-AD9986234AA8}"/>
              </a:ext>
            </a:extLst>
          </p:cNvPr>
          <p:cNvSpPr txBox="1"/>
          <p:nvPr/>
        </p:nvSpPr>
        <p:spPr>
          <a:xfrm>
            <a:off x="2209952" y="4283094"/>
            <a:ext cx="862928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음식점 이미지 </a:t>
            </a:r>
            <a:r>
              <a:rPr lang="ko-KR" altLang="en-US" sz="2400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크롤링</a:t>
            </a:r>
            <a:endParaRPr lang="en-US" altLang="ko-KR" sz="2400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-&gt;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음식점을 대변할 수 있는 이미지를 자동으로 선별하여 가져올 수 있는 방안을 </a:t>
            </a:r>
            <a:r>
              <a:rPr lang="ko-KR" altLang="en-US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생각해봄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75FFE-BD8E-4AD2-9853-C4E7278434F0}"/>
              </a:ext>
            </a:extLst>
          </p:cNvPr>
          <p:cNvSpPr txBox="1"/>
          <p:nvPr/>
        </p:nvSpPr>
        <p:spPr>
          <a:xfrm>
            <a:off x="2209952" y="5642477"/>
            <a:ext cx="2416046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개발</a:t>
            </a:r>
            <a:r>
              <a:rPr lang="en-US" altLang="ko-KR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베트남</a:t>
            </a:r>
            <a:r>
              <a:rPr lang="en-US" altLang="ko-KR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67526-083E-4F76-AD3A-3A57A500B7F2}"/>
              </a:ext>
            </a:extLst>
          </p:cNvPr>
          <p:cNvSpPr txBox="1"/>
          <p:nvPr/>
        </p:nvSpPr>
        <p:spPr>
          <a:xfrm>
            <a:off x="2209952" y="2923711"/>
            <a:ext cx="719620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번역 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-&gt;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 및  추천 결과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핵심 키워드에 대한 영어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베트남어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한국어 통일</a:t>
            </a:r>
            <a:r>
              <a:rPr lang="en-US" altLang="ko-KR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pc="-300" dirty="0">
              <a:solidFill>
                <a:srgbClr val="3D4C5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04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3912256"/>
            <a:ext cx="5374105" cy="1443792"/>
            <a:chOff x="6817895" y="3350782"/>
            <a:chExt cx="5374105" cy="14437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196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감사합니다</a:t>
              </a:r>
              <a:r>
                <a:rPr lang="en-US" altLang="ko-KR" sz="4800" b="1" spc="-3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186E88D5-30DD-948E-2A8C-F0AED7BE5F5F}"/>
              </a:ext>
            </a:extLst>
          </p:cNvPr>
          <p:cNvSpPr/>
          <p:nvPr/>
        </p:nvSpPr>
        <p:spPr>
          <a:xfrm>
            <a:off x="2089518" y="1904094"/>
            <a:ext cx="3385228" cy="336951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지난  계획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282307-71DB-4EC8-8F1D-ED8C7FDFA937}"/>
              </a:ext>
            </a:extLst>
          </p:cNvPr>
          <p:cNvSpPr txBox="1"/>
          <p:nvPr/>
        </p:nvSpPr>
        <p:spPr>
          <a:xfrm>
            <a:off x="2997302" y="548173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베트남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D6D2F24-1785-4E1A-B1B5-C986BC70B975}"/>
              </a:ext>
            </a:extLst>
          </p:cNvPr>
          <p:cNvSpPr/>
          <p:nvPr/>
        </p:nvSpPr>
        <p:spPr>
          <a:xfrm>
            <a:off x="6846348" y="1904094"/>
            <a:ext cx="3385228" cy="336951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E4EE95-0A20-46EA-8B0E-C5122D037DB2}"/>
              </a:ext>
            </a:extLst>
          </p:cNvPr>
          <p:cNvSpPr txBox="1"/>
          <p:nvPr/>
        </p:nvSpPr>
        <p:spPr>
          <a:xfrm>
            <a:off x="7990800" y="54817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1"/>
                </a:solidFill>
                <a:latin typeface="+mj-ea"/>
                <a:ea typeface="+mj-ea"/>
              </a:rPr>
              <a:t>한국</a:t>
            </a:r>
            <a:endParaRPr lang="ko-KR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65079-E8C0-4A37-9F11-18BF19EDDDA0}"/>
              </a:ext>
            </a:extLst>
          </p:cNvPr>
          <p:cNvSpPr txBox="1"/>
          <p:nvPr/>
        </p:nvSpPr>
        <p:spPr>
          <a:xfrm>
            <a:off x="2557182" y="2708697"/>
            <a:ext cx="2622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유저 기반 추천 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알고리즘 개발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~11/18 (1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웹 개발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11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월말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~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1892A-ED4A-4D08-883A-2B2D27523F80}"/>
              </a:ext>
            </a:extLst>
          </p:cNvPr>
          <p:cNvSpPr txBox="1"/>
          <p:nvPr/>
        </p:nvSpPr>
        <p:spPr>
          <a:xfrm>
            <a:off x="7227951" y="2708697"/>
            <a:ext cx="2622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내용 기반 추천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알고리즘 개발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~11/18 (1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39870-5078-4D7A-A9F2-8699752CDE93}"/>
              </a:ext>
            </a:extLst>
          </p:cNvPr>
          <p:cNvSpPr txBox="1"/>
          <p:nvPr/>
        </p:nvSpPr>
        <p:spPr>
          <a:xfrm>
            <a:off x="7457740" y="3901898"/>
            <a:ext cx="2355925" cy="6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여러 알고리즘 탐색 후 결정</a:t>
            </a:r>
            <a:endParaRPr lang="en-US" altLang="ko-KR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데이터셋 </a:t>
            </a:r>
          </a:p>
        </p:txBody>
      </p:sp>
    </p:spTree>
    <p:extLst>
      <p:ext uri="{BB962C8B-B14F-4D97-AF65-F5344CB8AC3E}">
        <p14:creationId xmlns:p14="http://schemas.microsoft.com/office/powerpoint/2010/main" val="410777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현재 상황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3402C-7F24-4BCC-81A7-0AB559F38DAA}"/>
              </a:ext>
            </a:extLst>
          </p:cNvPr>
          <p:cNvSpPr txBox="1"/>
          <p:nvPr/>
        </p:nvSpPr>
        <p:spPr>
          <a:xfrm>
            <a:off x="3622040" y="947141"/>
            <a:ext cx="5287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+mj-ea"/>
                <a:ea typeface="+mj-ea"/>
              </a:rPr>
              <a:t>11/18 </a:t>
            </a: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회의 </a:t>
            </a:r>
            <a:endParaRPr lang="en-US" altLang="ko-KR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현재 웹에서 수정할 내용을 명확히 함</a:t>
            </a:r>
            <a:endParaRPr lang="en-US" altLang="ko-KR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</a:rPr>
              <a:t>역할 분담 및 서로의 추천 알고리즘에 대해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B288BB-F776-40B6-8201-F01E5EDA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2" y="2293175"/>
            <a:ext cx="2810516" cy="40107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E36B5B-2B51-4523-BF0E-E02F017C8E9D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23A837-CAA3-4FE8-8C5C-0184A650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887" y="2293175"/>
            <a:ext cx="2724553" cy="41428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EC2A4F-80EA-47C9-9B51-23F888058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687" y="2324252"/>
            <a:ext cx="2808378" cy="41428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919228E-1F4A-4C09-AE17-194620D8E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065" y="2002832"/>
            <a:ext cx="3001384" cy="45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현재 상황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E4CA6-C87A-49D3-AAF9-ED6BE2DBD641}"/>
              </a:ext>
            </a:extLst>
          </p:cNvPr>
          <p:cNvSpPr txBox="1"/>
          <p:nvPr/>
        </p:nvSpPr>
        <p:spPr>
          <a:xfrm>
            <a:off x="2259600" y="5774014"/>
            <a:ext cx="8379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Not</a:t>
            </a:r>
            <a:r>
              <a:rPr lang="ko-KR" altLang="en-US" sz="32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real</a:t>
            </a:r>
            <a:r>
              <a:rPr lang="ko-KR" altLang="en-US" sz="32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data</a:t>
            </a:r>
            <a:r>
              <a:rPr lang="ko-KR" altLang="en-US" sz="32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</a:t>
            </a:r>
            <a:r>
              <a:rPr lang="ko-KR" altLang="en-US" sz="32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수집부터 </a:t>
            </a:r>
            <a:r>
              <a:rPr lang="ko-KR" altLang="en-US" sz="2400" spc="-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진행해야함</a:t>
            </a: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24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한국이 진행</a:t>
            </a:r>
            <a:endParaRPr lang="ko-KR" altLang="en-US" sz="32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00AD37-C827-4371-A54E-B8CC29188224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C35FE9-C7E9-4723-9A49-EABA10D8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655741"/>
            <a:ext cx="9997441" cy="39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4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현재 상황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384834-D3FD-42AA-875F-06EFF79FEFF9}"/>
              </a:ext>
            </a:extLst>
          </p:cNvPr>
          <p:cNvSpPr/>
          <p:nvPr/>
        </p:nvSpPr>
        <p:spPr>
          <a:xfrm>
            <a:off x="3380859" y="5322900"/>
            <a:ext cx="5602400" cy="1006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BE5B27-B190-4BFB-8320-B36ED9AC41A6}"/>
              </a:ext>
            </a:extLst>
          </p:cNvPr>
          <p:cNvSpPr txBox="1"/>
          <p:nvPr/>
        </p:nvSpPr>
        <p:spPr>
          <a:xfrm>
            <a:off x="3649068" y="5630506"/>
            <a:ext cx="506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혜리 </a:t>
            </a:r>
            <a:r>
              <a:rPr lang="en-US" altLang="ko-KR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2000" spc="-3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ko-KR" altLang="en-US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 추천 알고리즘 개발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76D0FA-2551-4E03-9B58-FEDD317200A5}"/>
              </a:ext>
            </a:extLst>
          </p:cNvPr>
          <p:cNvSpPr/>
          <p:nvPr/>
        </p:nvSpPr>
        <p:spPr>
          <a:xfrm>
            <a:off x="1689445" y="1806131"/>
            <a:ext cx="8379218" cy="1006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E4CA6-C87A-49D3-AAF9-ED6BE2DBD641}"/>
              </a:ext>
            </a:extLst>
          </p:cNvPr>
          <p:cNvSpPr txBox="1"/>
          <p:nvPr/>
        </p:nvSpPr>
        <p:spPr>
          <a:xfrm>
            <a:off x="1913902" y="2061536"/>
            <a:ext cx="793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Not</a:t>
            </a:r>
            <a:r>
              <a:rPr lang="ko-KR" altLang="en-US" sz="28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real</a:t>
            </a:r>
            <a:r>
              <a:rPr lang="ko-KR" altLang="en-US" sz="28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data</a:t>
            </a:r>
            <a:r>
              <a:rPr lang="ko-KR" altLang="en-US" sz="28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</a:t>
            </a:r>
            <a:r>
              <a:rPr lang="ko-KR" altLang="en-US" sz="28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수집부터 진행해야 함 </a:t>
            </a:r>
            <a:r>
              <a:rPr lang="en-US" altLang="ko-KR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한국이 진행</a:t>
            </a:r>
            <a:endParaRPr lang="ko-KR" altLang="en-US" sz="2800" spc="-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B9CE1BB-BB2F-40A9-9CD8-8C5915300DA1}"/>
              </a:ext>
            </a:extLst>
          </p:cNvPr>
          <p:cNvSpPr/>
          <p:nvPr/>
        </p:nvSpPr>
        <p:spPr>
          <a:xfrm rot="10800000">
            <a:off x="6049967" y="3073343"/>
            <a:ext cx="264180" cy="204068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B6A3D8-4E7E-4D10-801E-38D39576F45E}"/>
              </a:ext>
            </a:extLst>
          </p:cNvPr>
          <p:cNvSpPr/>
          <p:nvPr/>
        </p:nvSpPr>
        <p:spPr>
          <a:xfrm>
            <a:off x="3380860" y="3564515"/>
            <a:ext cx="5602400" cy="1006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4122410" y="3870392"/>
            <a:ext cx="4119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하성 </a:t>
            </a:r>
            <a:r>
              <a:rPr lang="en-US" altLang="ko-KR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2000" spc="-3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트립어드바이저</a:t>
            </a:r>
            <a:r>
              <a:rPr lang="ko-KR" altLang="en-US" sz="20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수집</a:t>
            </a: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51B1818A-96B2-4F99-9016-CA1F7395991F}"/>
              </a:ext>
            </a:extLst>
          </p:cNvPr>
          <p:cNvSpPr/>
          <p:nvPr/>
        </p:nvSpPr>
        <p:spPr>
          <a:xfrm rot="10800000">
            <a:off x="6049967" y="4831727"/>
            <a:ext cx="264180" cy="204068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29483B-4767-48E1-B544-4C6E369EDC7E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052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현재 상황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3468216" y="686089"/>
            <a:ext cx="435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하성 </a:t>
            </a:r>
            <a:r>
              <a:rPr lang="en-US" altLang="ko-KR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2400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트립어드바이저</a:t>
            </a: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수집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6CB7F6-229E-4CAF-82D4-731569EC941F}"/>
              </a:ext>
            </a:extLst>
          </p:cNvPr>
          <p:cNvSpPr/>
          <p:nvPr/>
        </p:nvSpPr>
        <p:spPr>
          <a:xfrm>
            <a:off x="9940066" y="6371965"/>
            <a:ext cx="3001383" cy="72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A7EF8-BDDE-EB17-96A2-1E9B6D66F78B}"/>
              </a:ext>
            </a:extLst>
          </p:cNvPr>
          <p:cNvSpPr/>
          <p:nvPr/>
        </p:nvSpPr>
        <p:spPr>
          <a:xfrm>
            <a:off x="1722241" y="1919419"/>
            <a:ext cx="8379218" cy="995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 대상 </a:t>
            </a:r>
            <a:r>
              <a:rPr lang="en-US" altLang="ko-KR" sz="24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2400" spc="-3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TripAdviser</a:t>
            </a:r>
            <a:r>
              <a:rPr lang="ko-KR" altLang="en-US" sz="24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있는 모든 </a:t>
            </a:r>
            <a:r>
              <a:rPr lang="ko-KR" altLang="en-US" sz="2400" spc="-3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다낭</a:t>
            </a:r>
            <a:r>
              <a:rPr lang="ko-KR" altLang="en-US" sz="24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음식점 데이터 </a:t>
            </a:r>
            <a:r>
              <a:rPr lang="en-US" altLang="ko-KR" sz="24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(1809</a:t>
            </a:r>
            <a:r>
              <a:rPr lang="ko-KR" altLang="en-US" sz="24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en-US" altLang="ko-KR" sz="24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F10926-8C21-2B1A-5266-0DB18179D4CE}"/>
              </a:ext>
            </a:extLst>
          </p:cNvPr>
          <p:cNvSpPr txBox="1"/>
          <p:nvPr/>
        </p:nvSpPr>
        <p:spPr>
          <a:xfrm>
            <a:off x="2321620" y="3295563"/>
            <a:ext cx="7180460" cy="2941126"/>
          </a:xfrm>
          <a:prstGeom prst="rect">
            <a:avLst/>
          </a:prstGeom>
          <a:noFill/>
          <a:ln w="57150">
            <a:solidFill>
              <a:srgbClr val="224D60"/>
            </a:solidFill>
          </a:ln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Features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Name		- Category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Description		- Time(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open~close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Rating		- Price(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row~high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Adress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		- Reviews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URL	 </a:t>
            </a:r>
          </a:p>
          <a:p>
            <a:pPr lvl="2">
              <a:lnSpc>
                <a:spcPct val="150000"/>
              </a:lnSpc>
            </a:pP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9107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현재 상황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3468216" y="686089"/>
            <a:ext cx="435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하성 </a:t>
            </a:r>
            <a:r>
              <a:rPr lang="en-US" altLang="ko-KR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2400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트립어드바이저</a:t>
            </a: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수집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1377B3-3752-73BD-2461-82134133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13" y="1270572"/>
            <a:ext cx="7282753" cy="5200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5E56-F064-6111-44B8-7E1B8E4244CE}"/>
              </a:ext>
            </a:extLst>
          </p:cNvPr>
          <p:cNvSpPr txBox="1"/>
          <p:nvPr/>
        </p:nvSpPr>
        <p:spPr>
          <a:xfrm>
            <a:off x="601840" y="1659776"/>
            <a:ext cx="3282908" cy="4598182"/>
          </a:xfrm>
          <a:prstGeom prst="rect">
            <a:avLst/>
          </a:prstGeom>
          <a:noFill/>
          <a:ln w="38100">
            <a:solidFill>
              <a:srgbClr val="224D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Features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Name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Category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Description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Time(</a:t>
            </a:r>
            <a:r>
              <a:rPr lang="en-US" altLang="ko-KR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open~close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Price(</a:t>
            </a:r>
            <a:r>
              <a:rPr lang="en-US" altLang="ko-KR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row~high</a:t>
            </a: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Adress</a:t>
            </a:r>
            <a:endParaRPr lang="en-US" altLang="ko-KR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Rating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Reviews</a:t>
            </a:r>
            <a:endParaRPr lang="ko-KR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URL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FE97B3-CED9-5F04-4D19-6058E6410666}"/>
              </a:ext>
            </a:extLst>
          </p:cNvPr>
          <p:cNvSpPr/>
          <p:nvPr/>
        </p:nvSpPr>
        <p:spPr>
          <a:xfrm>
            <a:off x="4340225" y="1347809"/>
            <a:ext cx="1835150" cy="239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791557-7AB2-A356-F1D5-E09618D826AB}"/>
              </a:ext>
            </a:extLst>
          </p:cNvPr>
          <p:cNvSpPr/>
          <p:nvPr/>
        </p:nvSpPr>
        <p:spPr>
          <a:xfrm>
            <a:off x="6734330" y="1581460"/>
            <a:ext cx="286653" cy="156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2678F6-76C0-2440-1294-A7121EAB0205}"/>
              </a:ext>
            </a:extLst>
          </p:cNvPr>
          <p:cNvSpPr/>
          <p:nvPr/>
        </p:nvSpPr>
        <p:spPr>
          <a:xfrm>
            <a:off x="8305801" y="1744133"/>
            <a:ext cx="1356784" cy="184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5AC714-0ECD-B114-0A24-E1C30426D13D}"/>
              </a:ext>
            </a:extLst>
          </p:cNvPr>
          <p:cNvSpPr/>
          <p:nvPr/>
        </p:nvSpPr>
        <p:spPr>
          <a:xfrm>
            <a:off x="9057217" y="5189559"/>
            <a:ext cx="1716616" cy="252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80CFAB6-3CA7-C758-62D9-D6A5A2AC4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28" y="5553527"/>
            <a:ext cx="1121170" cy="73415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1ABA58-29FA-66AB-18A3-C4C22A8066D7}"/>
              </a:ext>
            </a:extLst>
          </p:cNvPr>
          <p:cNvSpPr/>
          <p:nvPr/>
        </p:nvSpPr>
        <p:spPr>
          <a:xfrm>
            <a:off x="7554521" y="5631878"/>
            <a:ext cx="519504" cy="252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82570-6351-191A-0D8F-5AB88FC9DB29}"/>
              </a:ext>
            </a:extLst>
          </p:cNvPr>
          <p:cNvSpPr/>
          <p:nvPr/>
        </p:nvSpPr>
        <p:spPr>
          <a:xfrm>
            <a:off x="4481121" y="4279328"/>
            <a:ext cx="259154" cy="239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F79254-A44A-69C3-DD21-78C2D917BBC9}"/>
              </a:ext>
            </a:extLst>
          </p:cNvPr>
          <p:cNvSpPr/>
          <p:nvPr/>
        </p:nvSpPr>
        <p:spPr>
          <a:xfrm>
            <a:off x="7046382" y="1581461"/>
            <a:ext cx="1162051" cy="156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01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현재 상황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3468216" y="686089"/>
            <a:ext cx="435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하성 </a:t>
            </a:r>
            <a:r>
              <a:rPr lang="en-US" altLang="ko-KR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2400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트립어드바이저</a:t>
            </a: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수집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A7B5C6-607A-5BF0-6EB7-303959E1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969" y="1459724"/>
            <a:ext cx="4963051" cy="47121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5325D9-BAF0-C983-3A99-8CDA7D4A283F}"/>
              </a:ext>
            </a:extLst>
          </p:cNvPr>
          <p:cNvSpPr/>
          <p:nvPr/>
        </p:nvSpPr>
        <p:spPr>
          <a:xfrm>
            <a:off x="5940424" y="4605359"/>
            <a:ext cx="3590925" cy="290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4E579-942A-B214-25DF-C80D52F7AF03}"/>
              </a:ext>
            </a:extLst>
          </p:cNvPr>
          <p:cNvSpPr txBox="1"/>
          <p:nvPr/>
        </p:nvSpPr>
        <p:spPr>
          <a:xfrm>
            <a:off x="601840" y="1659776"/>
            <a:ext cx="3271659" cy="4598182"/>
          </a:xfrm>
          <a:prstGeom prst="rect">
            <a:avLst/>
          </a:prstGeom>
          <a:noFill/>
          <a:ln w="38100">
            <a:solidFill>
              <a:srgbClr val="224D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Features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Name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Category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Description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Time(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open~close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Price(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row~high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Adress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Rating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Reviews(only English)</a:t>
            </a:r>
            <a:endParaRPr lang="ko-KR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URL</a:t>
            </a:r>
          </a:p>
        </p:txBody>
      </p:sp>
    </p:spTree>
    <p:extLst>
      <p:ext uri="{BB962C8B-B14F-4D97-AF65-F5344CB8AC3E}">
        <p14:creationId xmlns:p14="http://schemas.microsoft.com/office/powerpoint/2010/main" val="287210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438296" y="486035"/>
            <a:ext cx="4873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spc="-300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현재 상황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46F58-C096-49E6-9935-DF84D9F4D7A0}"/>
              </a:ext>
            </a:extLst>
          </p:cNvPr>
          <p:cNvSpPr txBox="1"/>
          <p:nvPr/>
        </p:nvSpPr>
        <p:spPr>
          <a:xfrm>
            <a:off x="3468216" y="686089"/>
            <a:ext cx="435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하성 </a:t>
            </a:r>
            <a:r>
              <a:rPr lang="en-US" altLang="ko-KR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2400" spc="-300" dirty="0" err="1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트립어드바이저</a:t>
            </a:r>
            <a:r>
              <a:rPr lang="ko-KR" altLang="en-US" sz="2400" spc="-300" dirty="0">
                <a:solidFill>
                  <a:srgbClr val="3D4C5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데이터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9D2B6-E05C-4717-290E-4D624E672592}"/>
              </a:ext>
            </a:extLst>
          </p:cNvPr>
          <p:cNvSpPr txBox="1"/>
          <p:nvPr/>
        </p:nvSpPr>
        <p:spPr>
          <a:xfrm>
            <a:off x="541012" y="3203511"/>
            <a:ext cx="2546204" cy="1036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Crawling</a:t>
            </a:r>
            <a:r>
              <a:rPr lang="ko-KR" altLang="en-US" sz="24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진행</a:t>
            </a: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약 </a:t>
            </a:r>
            <a:r>
              <a:rPr lang="en-US" altLang="ko-KR" b="1"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b="1">
                <a:latin typeface="HY견고딕" panose="02030600000101010101" pitchFamily="18" charset="-127"/>
                <a:ea typeface="HY견고딕" panose="02030600000101010101" pitchFamily="18" charset="-127"/>
              </a:rPr>
              <a:t>시간 </a:t>
            </a:r>
            <a:r>
              <a:rPr lang="ko-KR" altLang="en-US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소요</a:t>
            </a:r>
            <a:r>
              <a:rPr lang="en-US" altLang="ko-KR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DF9E35-8BD9-2B5D-71A7-7C339667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120" y="1689099"/>
            <a:ext cx="8533291" cy="45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8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488</Words>
  <Application>Microsoft Office PowerPoint</Application>
  <PresentationFormat>와이드스크린</PresentationFormat>
  <Paragraphs>111</Paragraphs>
  <Slides>18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HY견고딕</vt:lpstr>
      <vt:lpstr>Pretendard</vt:lpstr>
      <vt:lpstr>Pretendard Black</vt:lpstr>
      <vt:lpstr>맑은 고딕</vt:lpstr>
      <vt:lpstr>Arial</vt:lpstr>
      <vt:lpstr>Office 테마</vt:lpstr>
      <vt:lpstr>Microsoft Excel 매크로 사용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HASEONG JUNG</cp:lastModifiedBy>
  <cp:revision>55</cp:revision>
  <dcterms:created xsi:type="dcterms:W3CDTF">2022-08-03T01:14:38Z</dcterms:created>
  <dcterms:modified xsi:type="dcterms:W3CDTF">2023-11-22T11:15:23Z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2023-11-21T14:22:30Z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dde10d97-d215-4c45-9dac-3a635e4dd79e</vt:lpwstr>
  </property>
  <property fmtid="{D5CDD505-2E9C-101B-9397-08002B2CF9AE}" pid="7" name="MSIP_Label_defa4170-0d19-0005-0004-bc88714345d2_ActionId">
    <vt:lpwstr>bbce46c3-f8d8-45f7-9be5-d9e2663505db</vt:lpwstr>
  </property>
  <property fmtid="{D5CDD505-2E9C-101B-9397-08002B2CF9AE}" pid="8" name="MSIP_Label_defa4170-0d19-0005-0004-bc88714345d2_ContentBits">
    <vt:lpwstr>0</vt:lpwstr>
  </property>
</Properties>
</file>